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305" r:id="rId3"/>
    <p:sldId id="306" r:id="rId4"/>
    <p:sldId id="291" r:id="rId5"/>
    <p:sldId id="304" r:id="rId6"/>
    <p:sldId id="300" r:id="rId7"/>
    <p:sldId id="301" r:id="rId8"/>
    <p:sldId id="310" r:id="rId9"/>
    <p:sldId id="294" r:id="rId10"/>
    <p:sldId id="314" r:id="rId11"/>
    <p:sldId id="308" r:id="rId12"/>
    <p:sldId id="315" r:id="rId13"/>
    <p:sldId id="303" r:id="rId14"/>
    <p:sldId id="317" r:id="rId15"/>
    <p:sldId id="298" r:id="rId16"/>
    <p:sldId id="316" r:id="rId17"/>
    <p:sldId id="299" r:id="rId18"/>
    <p:sldId id="321" r:id="rId19"/>
    <p:sldId id="318" r:id="rId20"/>
    <p:sldId id="319" r:id="rId21"/>
    <p:sldId id="323" r:id="rId22"/>
    <p:sldId id="292" r:id="rId23"/>
    <p:sldId id="276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E8C"/>
    <a:srgbClr val="70AD47"/>
    <a:srgbClr val="F0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7" autoAdjust="0"/>
    <p:restoredTop sz="95519" autoAdjust="0"/>
  </p:normalViewPr>
  <p:slideViewPr>
    <p:cSldViewPr snapToGrid="0">
      <p:cViewPr varScale="1">
        <p:scale>
          <a:sx n="87" d="100"/>
          <a:sy n="87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25275-CA03-46FE-B80C-445395B2C8CD}" type="datetimeFigureOut">
              <a:rPr lang="zh-CN" altLang="en-US" smtClean="0"/>
              <a:t>2022/10/16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E3C26-C9FA-4C5A-B7DA-41A22523D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99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156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21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2E3C26-C9FA-4C5A-B7DA-41A22523D72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03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7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98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46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37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62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5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8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11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48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114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1" y="409574"/>
            <a:ext cx="93600" cy="5500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0"/>
          </p:nvPr>
        </p:nvSpPr>
        <p:spPr>
          <a:xfrm>
            <a:off x="162000" y="392979"/>
            <a:ext cx="4918000" cy="41657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400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30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62000" y="712619"/>
            <a:ext cx="4918000" cy="323301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16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1457830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00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22C5-DF54-4BD7-B776-8C19CDAF53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94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cs.ucsb.edu/~lingqi/teaching/games101.html" TargetMode="External"/><Relationship Id="rId2" Type="http://schemas.openxmlformats.org/officeDocument/2006/relationships/hyperlink" Target="https://github.com/pumpkinblade/Raytracing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raytracing.github.io/" TargetMode="External"/><Relationship Id="rId4" Type="http://schemas.openxmlformats.org/officeDocument/2006/relationships/hyperlink" Target="http://15462.courses.cs.cmu.edu/fall2020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A7A82508-E393-AABD-E412-160896F6ABCF}"/>
              </a:ext>
            </a:extLst>
          </p:cNvPr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4784120" y="2795813"/>
            <a:ext cx="3467616" cy="6331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一小时学光线追踪</a:t>
            </a: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4926620" y="3460782"/>
            <a:ext cx="3241434" cy="0"/>
          </a:xfrm>
          <a:prstGeom prst="line">
            <a:avLst/>
          </a:prstGeom>
          <a:ln w="6350">
            <a:solidFill>
              <a:schemeClr val="bg1">
                <a:alpha val="7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01958" y="3460782"/>
            <a:ext cx="3149778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Ray Tracing in One Hour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D8629-A229-0209-C030-DBB5BD95F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1" y="1870190"/>
            <a:ext cx="3117620" cy="31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25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射线与三角形的交点</a:t>
            </a:r>
            <a:endParaRPr lang="en-US" altLang="zh-CN" sz="28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2542B8-56C0-7CC4-594D-AA8086A3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" y="3752384"/>
            <a:ext cx="7468642" cy="2333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1DF892-7F7D-8055-B5BA-E77C13D3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0" y="987554"/>
            <a:ext cx="6264974" cy="244144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4AAD667-F403-A7E9-89AE-7ABE90736677}"/>
              </a:ext>
            </a:extLst>
          </p:cNvPr>
          <p:cNvSpPr txBox="1"/>
          <p:nvPr/>
        </p:nvSpPr>
        <p:spPr>
          <a:xfrm>
            <a:off x="6915604" y="6086335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0F90B8-4A47-5804-08D1-0C4344FAF797}"/>
              </a:ext>
            </a:extLst>
          </p:cNvPr>
          <p:cNvSpPr txBox="1"/>
          <p:nvPr/>
        </p:nvSpPr>
        <p:spPr>
          <a:xfrm>
            <a:off x="6564360" y="2023611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Cambria Math" panose="02040503050406030204" pitchFamily="18" charset="0"/>
              </a:rPr>
              <a:t>三角形的“参数方程”</a:t>
            </a:r>
            <a:endParaRPr lang="en-US" altLang="zh-CN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77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en-US" altLang="zh-CN" sz="2800" dirty="0" err="1"/>
              <a:t>Möller</a:t>
            </a:r>
            <a:r>
              <a:rPr lang="en-US" altLang="zh-CN" sz="2800" dirty="0"/>
              <a:t> </a:t>
            </a:r>
            <a:r>
              <a:rPr lang="en-US" altLang="zh-CN" sz="2800" dirty="0" err="1"/>
              <a:t>Trumbore</a:t>
            </a:r>
            <a:r>
              <a:rPr lang="en-US" altLang="zh-CN" sz="2800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DAF641-0C72-3C48-D0DA-83BCD7E15F5E}"/>
                  </a:ext>
                </a:extLst>
              </p:cNvPr>
              <p:cNvSpPr txBox="1"/>
              <p:nvPr/>
            </p:nvSpPr>
            <p:spPr>
              <a:xfrm>
                <a:off x="747346" y="1406769"/>
                <a:ext cx="6858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7DAF641-0C72-3C48-D0DA-83BCD7E1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6" y="1406769"/>
                <a:ext cx="6858000" cy="461665"/>
              </a:xfrm>
              <a:prstGeom prst="rect">
                <a:avLst/>
              </a:prstGeom>
              <a:blipFill>
                <a:blip r:embed="rId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71F67D4-9453-BB5B-AF20-297728D686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61" y="2210675"/>
            <a:ext cx="3499339" cy="19683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C5ED85-A0FF-D050-C8B2-D0FD671DA7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35" y="2113390"/>
            <a:ext cx="3672289" cy="2065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4763DA-B18B-178A-A743-67CC00F0D2A9}"/>
                  </a:ext>
                </a:extLst>
              </p:cNvPr>
              <p:cNvSpPr txBox="1"/>
              <p:nvPr/>
            </p:nvSpPr>
            <p:spPr>
              <a:xfrm>
                <a:off x="747346" y="4879731"/>
                <a:ext cx="78867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计算出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后，还需要判定：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/>
                  <a:t>，交点不在起点后面</a:t>
                </a:r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dirty="0"/>
                  <a:t>，交点在三角形内部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54763DA-B18B-178A-A743-67CC00F0D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46" y="4879731"/>
                <a:ext cx="7886700" cy="923330"/>
              </a:xfrm>
              <a:prstGeom prst="rect">
                <a:avLst/>
              </a:prstGeom>
              <a:blipFill>
                <a:blip r:embed="rId5"/>
                <a:stretch>
                  <a:fillRect l="-696" t="-328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366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323AFA-717C-4197-6EF2-91B1549918EB}"/>
              </a:ext>
            </a:extLst>
          </p:cNvPr>
          <p:cNvSpPr txBox="1"/>
          <p:nvPr/>
        </p:nvSpPr>
        <p:spPr>
          <a:xfrm>
            <a:off x="593479" y="1807010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到目前为止，我们已经能计算</a:t>
            </a:r>
            <a:r>
              <a:rPr lang="en-US" altLang="zh-CN" dirty="0"/>
              <a:t>viewing ray</a:t>
            </a:r>
            <a:r>
              <a:rPr lang="zh-CN" altLang="en-US" dirty="0"/>
              <a:t>、求射线交点，可以渲染场景了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9C58FB-9B87-852B-9067-BEB491FB6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493" y="1461721"/>
            <a:ext cx="3934558" cy="393455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AA570CE-9EE1-00C2-0387-16CDDCC0FF93}"/>
              </a:ext>
            </a:extLst>
          </p:cNvPr>
          <p:cNvSpPr txBox="1"/>
          <p:nvPr/>
        </p:nvSpPr>
        <p:spPr>
          <a:xfrm>
            <a:off x="593479" y="3261810"/>
            <a:ext cx="349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注：这里只给场景中的每个物体分配了一个颜色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C0783CC-1ED8-D74D-2B11-8034C2A999AD}"/>
              </a:ext>
            </a:extLst>
          </p:cNvPr>
          <p:cNvSpPr txBox="1"/>
          <p:nvPr/>
        </p:nvSpPr>
        <p:spPr>
          <a:xfrm>
            <a:off x="593479" y="4694669"/>
            <a:ext cx="3496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为了让图片更加好看，我们需要一个好的</a:t>
            </a:r>
            <a:r>
              <a:rPr lang="zh-CN" altLang="en-US" b="1" dirty="0"/>
              <a:t>着色模型</a:t>
            </a:r>
          </a:p>
        </p:txBody>
      </p:sp>
    </p:spTree>
    <p:extLst>
      <p:ext uri="{BB962C8B-B14F-4D97-AF65-F5344CB8AC3E}">
        <p14:creationId xmlns:p14="http://schemas.microsoft.com/office/powerpoint/2010/main" val="268239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着色</a:t>
            </a:r>
            <a:endParaRPr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0E3C5A1-EEEF-E947-0769-507AFCDF74E1}"/>
              </a:ext>
            </a:extLst>
          </p:cNvPr>
          <p:cNvSpPr txBox="1"/>
          <p:nvPr/>
        </p:nvSpPr>
        <p:spPr>
          <a:xfrm>
            <a:off x="395654" y="1023879"/>
            <a:ext cx="83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渲染方程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4BC0B6-831C-6645-BF37-189913324340}"/>
                  </a:ext>
                </a:extLst>
              </p:cNvPr>
              <p:cNvSpPr txBox="1"/>
              <p:nvPr/>
            </p:nvSpPr>
            <p:spPr>
              <a:xfrm>
                <a:off x="562707" y="2075040"/>
                <a:ext cx="7561385" cy="65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4BC0B6-831C-6645-BF37-189913324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07" y="2075040"/>
                <a:ext cx="7561385" cy="658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13DC4FC-D7D0-F0F7-75F0-6E6DFD59297C}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1531960" y="1873466"/>
            <a:ext cx="716024" cy="421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1FEB396-8750-F59C-EC42-69D65D6227E3}"/>
              </a:ext>
            </a:extLst>
          </p:cNvPr>
          <p:cNvSpPr txBox="1"/>
          <p:nvPr/>
        </p:nvSpPr>
        <p:spPr>
          <a:xfrm>
            <a:off x="815386" y="1565689"/>
            <a:ext cx="1433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看到的“颜色”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25A2146-C715-CA2A-1610-AEAA40DF9999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2822330" y="1801775"/>
            <a:ext cx="394907" cy="43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8AEEC9A-9FA2-5E8F-3382-FA326B768E4F}"/>
              </a:ext>
            </a:extLst>
          </p:cNvPr>
          <p:cNvSpPr txBox="1"/>
          <p:nvPr/>
        </p:nvSpPr>
        <p:spPr>
          <a:xfrm>
            <a:off x="2343149" y="1493998"/>
            <a:ext cx="95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自发光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A032B16-0995-3590-0602-0433E813247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019634" y="1819762"/>
            <a:ext cx="0" cy="27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A740A4C4-950F-CCCF-656F-210ACFAE9678}"/>
              </a:ext>
            </a:extLst>
          </p:cNvPr>
          <p:cNvSpPr txBox="1"/>
          <p:nvPr/>
        </p:nvSpPr>
        <p:spPr>
          <a:xfrm>
            <a:off x="3223930" y="1511985"/>
            <a:ext cx="1591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对半球面积分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7054395-57D9-FB1A-BB58-528FB43330E5}"/>
              </a:ext>
            </a:extLst>
          </p:cNvPr>
          <p:cNvSpPr txBox="1"/>
          <p:nvPr/>
        </p:nvSpPr>
        <p:spPr>
          <a:xfrm>
            <a:off x="4571999" y="1537457"/>
            <a:ext cx="61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BRDF</a:t>
            </a:r>
            <a:endParaRPr lang="zh-CN" altLang="en-US" sz="1400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D2F9C40-0547-850C-8070-CCCDAF3E5E42}"/>
              </a:ext>
            </a:extLst>
          </p:cNvPr>
          <p:cNvCxnSpPr>
            <a:cxnSpLocks/>
          </p:cNvCxnSpPr>
          <p:nvPr/>
        </p:nvCxnSpPr>
        <p:spPr>
          <a:xfrm flipV="1">
            <a:off x="4815338" y="1797201"/>
            <a:ext cx="0" cy="436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64D6700-A4EF-6226-EBCA-0536CF156D8A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5725991" y="1861764"/>
            <a:ext cx="0" cy="371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97B283E-816C-C049-F672-FE42B8A93AD9}"/>
              </a:ext>
            </a:extLst>
          </p:cNvPr>
          <p:cNvSpPr txBox="1"/>
          <p:nvPr/>
        </p:nvSpPr>
        <p:spPr>
          <a:xfrm>
            <a:off x="5288575" y="1553987"/>
            <a:ext cx="874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入射光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F6BC679-054E-E7CC-C112-9A3CC7C0C6AB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6318007" y="1854706"/>
            <a:ext cx="361214" cy="41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1BAFF1D-B751-327A-E438-6B244FA20845}"/>
              </a:ext>
            </a:extLst>
          </p:cNvPr>
          <p:cNvSpPr txBox="1"/>
          <p:nvPr/>
        </p:nvSpPr>
        <p:spPr>
          <a:xfrm>
            <a:off x="6148750" y="1546929"/>
            <a:ext cx="106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Lambert</a:t>
            </a:r>
            <a:r>
              <a:rPr lang="zh-CN" altLang="en-US" sz="1400" dirty="0"/>
              <a:t>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1B24EEC-7DF2-B3B9-C6FA-BB9DD19A7825}"/>
                  </a:ext>
                </a:extLst>
              </p:cNvPr>
              <p:cNvSpPr txBox="1"/>
              <p:nvPr/>
            </p:nvSpPr>
            <p:spPr>
              <a:xfrm>
                <a:off x="6679220" y="3277184"/>
                <a:ext cx="2232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其实，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1B24EEC-7DF2-B3B9-C6FA-BB9DD19A7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220" y="3277184"/>
                <a:ext cx="2232106" cy="646331"/>
              </a:xfrm>
              <a:prstGeom prst="rect">
                <a:avLst/>
              </a:prstGeom>
              <a:blipFill>
                <a:blip r:embed="rId3"/>
                <a:stretch>
                  <a:fillRect l="-2459" t="-5660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085E70CB-DED7-E90C-AD34-23C175C7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2" y="2733746"/>
            <a:ext cx="5100825" cy="39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15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Lambert</a:t>
            </a:r>
            <a:r>
              <a:rPr lang="zh-CN" altLang="en-US" sz="2800" dirty="0"/>
              <a:t>余弦定理</a:t>
            </a:r>
            <a:endParaRPr lang="en-US" altLang="zh-CN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5DCFD4-E82A-F09A-DF84-2D6A7495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30" y="2851395"/>
            <a:ext cx="6877140" cy="20333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F70037A-D8EA-D494-9F48-36054BD2E07B}"/>
              </a:ext>
            </a:extLst>
          </p:cNvPr>
          <p:cNvSpPr txBox="1"/>
          <p:nvPr/>
        </p:nvSpPr>
        <p:spPr>
          <a:xfrm>
            <a:off x="5899638" y="4777058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Real-Time Rendering 4th Edition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409A05-EB39-EC1E-3224-D49A9DFF8E0A}"/>
                  </a:ext>
                </a:extLst>
              </p:cNvPr>
              <p:cNvSpPr txBox="1"/>
              <p:nvPr/>
            </p:nvSpPr>
            <p:spPr>
              <a:xfrm>
                <a:off x="-105508" y="1371655"/>
                <a:ext cx="7561385" cy="65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B409A05-EB39-EC1E-3224-D49A9DFF8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508" y="1371655"/>
                <a:ext cx="7561385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2D74876E-DC65-D6D2-32E1-7EA559C661C6}"/>
              </a:ext>
            </a:extLst>
          </p:cNvPr>
          <p:cNvSpPr/>
          <p:nvPr/>
        </p:nvSpPr>
        <p:spPr>
          <a:xfrm>
            <a:off x="5440681" y="1485900"/>
            <a:ext cx="576579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E5B0EB94-3EB6-A521-8F0C-AB102CD3F433}"/>
              </a:ext>
            </a:extLst>
          </p:cNvPr>
          <p:cNvCxnSpPr>
            <a:cxnSpLocks/>
          </p:cNvCxnSpPr>
          <p:nvPr/>
        </p:nvCxnSpPr>
        <p:spPr>
          <a:xfrm flipH="1" flipV="1">
            <a:off x="5775960" y="1910080"/>
            <a:ext cx="123678" cy="38100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F23747D-A2D1-56D7-E216-97CFFC74D7FE}"/>
              </a:ext>
            </a:extLst>
          </p:cNvPr>
          <p:cNvSpPr txBox="1"/>
          <p:nvPr/>
        </p:nvSpPr>
        <p:spPr>
          <a:xfrm>
            <a:off x="5177790" y="2329956"/>
            <a:ext cx="1443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en-US" altLang="zh-CN" dirty="0"/>
              <a:t>Lambert</a:t>
            </a:r>
            <a:r>
              <a:rPr lang="zh-CN" altLang="en-US" dirty="0"/>
              <a:t>项“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70A895-E2B0-3C09-5F40-EA4E7BEE1F08}"/>
              </a:ext>
            </a:extLst>
          </p:cNvPr>
          <p:cNvSpPr txBox="1"/>
          <p:nvPr/>
        </p:nvSpPr>
        <p:spPr>
          <a:xfrm>
            <a:off x="1457969" y="5591945"/>
            <a:ext cx="687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直观理解为：光线照射到倾斜平面上，光的“密度”降低了</a:t>
            </a:r>
          </a:p>
        </p:txBody>
      </p:sp>
    </p:spTree>
    <p:extLst>
      <p:ext uri="{BB962C8B-B14F-4D97-AF65-F5344CB8AC3E}">
        <p14:creationId xmlns:p14="http://schemas.microsoft.com/office/powerpoint/2010/main" val="132920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漫反射材质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80FFE6-5229-2A1D-86F3-EF979DD95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895" y="634774"/>
            <a:ext cx="2876951" cy="246731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066D76-CCB0-B3D6-682D-0FB7C4D7D54E}"/>
              </a:ext>
            </a:extLst>
          </p:cNvPr>
          <p:cNvSpPr txBox="1"/>
          <p:nvPr/>
        </p:nvSpPr>
        <p:spPr>
          <a:xfrm>
            <a:off x="419248" y="1116898"/>
            <a:ext cx="4448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漫反射材质（又称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Lambertian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材质）将入射的光线均匀地向各个方向辐射出去，所以它的</a:t>
            </a:r>
            <a:r>
              <a:rPr lang="en-US" altLang="zh-CN" dirty="0"/>
              <a:t>BRDF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是一个常数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294E6A-5FB2-CF42-93DF-CF47F958699F}"/>
              </a:ext>
            </a:extLst>
          </p:cNvPr>
          <p:cNvSpPr txBox="1"/>
          <p:nvPr/>
        </p:nvSpPr>
        <p:spPr>
          <a:xfrm>
            <a:off x="7352883" y="2809640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F6F655-B6EF-E39C-CE50-F8CF3129C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238" y="2625309"/>
            <a:ext cx="5052298" cy="281340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E7F2DA-E472-C2BF-3D17-2E2049613306}"/>
              </a:ext>
            </a:extLst>
          </p:cNvPr>
          <p:cNvSpPr txBox="1"/>
          <p:nvPr/>
        </p:nvSpPr>
        <p:spPr>
          <a:xfrm>
            <a:off x="419248" y="2200625"/>
            <a:ext cx="4721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如果认为入射光处处相等，则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F77D95-42CE-19EF-E11F-C0BC50C083B2}"/>
                  </a:ext>
                </a:extLst>
              </p:cNvPr>
              <p:cNvSpPr txBox="1"/>
              <p:nvPr/>
            </p:nvSpPr>
            <p:spPr>
              <a:xfrm>
                <a:off x="348845" y="5542197"/>
                <a:ext cx="2992232" cy="843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EF77D95-42CE-19EF-E11F-C0BC50C0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45" y="5542197"/>
                <a:ext cx="2992232" cy="843693"/>
              </a:xfrm>
              <a:prstGeom prst="rect">
                <a:avLst/>
              </a:prstGeom>
              <a:blipFill>
                <a:blip r:embed="rId4"/>
                <a:stretch>
                  <a:fillRect l="-1629" t="-35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42F40C4-50F5-E0A3-B4E2-B66330700BE8}"/>
                  </a:ext>
                </a:extLst>
              </p:cNvPr>
              <p:cNvSpPr txBox="1"/>
              <p:nvPr/>
            </p:nvSpPr>
            <p:spPr>
              <a:xfrm>
                <a:off x="4168445" y="5571617"/>
                <a:ext cx="46267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称为</m:t>
                    </m:r>
                  </m:oMath>
                </a14:m>
                <a:r>
                  <a:rPr lang="en-US" altLang="zh-CN" dirty="0"/>
                  <a:t>albedo</a:t>
                </a:r>
                <a:r>
                  <a:rPr lang="zh-CN" altLang="en-US" dirty="0"/>
                  <a:t>，它描述了反射的光线能量与入射能量的比例，也就是说有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zh-CN" altLang="en-US" dirty="0"/>
                  <a:t>比例的能量被材质吸收了</a:t>
                </a:r>
              </a:p>
            </p:txBody>
          </p:sp>
        </mc:Choice>
        <mc:Fallback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42F40C4-50F5-E0A3-B4E2-B6633070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45" y="5571617"/>
                <a:ext cx="4626710" cy="923330"/>
              </a:xfrm>
              <a:prstGeom prst="rect">
                <a:avLst/>
              </a:prstGeom>
              <a:blipFill>
                <a:blip r:embed="rId5"/>
                <a:stretch>
                  <a:fillRect l="-1186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4B005265-7089-99B4-F9D7-A761D24B3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537" y="3285567"/>
            <a:ext cx="2115309" cy="198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4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解渲染方程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5B5A38-C0BF-3049-D8A1-427B8D4E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507" y="3492355"/>
            <a:ext cx="4020111" cy="20481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D35405-D648-0B40-2FED-8B63BE52B128}"/>
              </a:ext>
            </a:extLst>
          </p:cNvPr>
          <p:cNvSpPr txBox="1"/>
          <p:nvPr/>
        </p:nvSpPr>
        <p:spPr>
          <a:xfrm>
            <a:off x="7860893" y="5457803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7A2668-AE1A-BE52-11DE-269887A3CCCC}"/>
                  </a:ext>
                </a:extLst>
              </p:cNvPr>
              <p:cNvSpPr txBox="1"/>
              <p:nvPr/>
            </p:nvSpPr>
            <p:spPr>
              <a:xfrm>
                <a:off x="-386862" y="1820589"/>
                <a:ext cx="7561385" cy="658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27A2668-AE1A-BE52-11DE-269887A3C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862" y="1820589"/>
                <a:ext cx="7561385" cy="658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60882E-16CD-39D7-2209-C2A08CF4ED85}"/>
                  </a:ext>
                </a:extLst>
              </p:cNvPr>
              <p:cNvSpPr txBox="1"/>
              <p:nvPr/>
            </p:nvSpPr>
            <p:spPr>
              <a:xfrm>
                <a:off x="6744840" y="1750251"/>
                <a:ext cx="2232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260882E-16CD-39D7-2209-C2A08CF4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840" y="1750251"/>
                <a:ext cx="2232106" cy="646331"/>
              </a:xfrm>
              <a:prstGeom prst="rect">
                <a:avLst/>
              </a:prstGeom>
              <a:blipFill>
                <a:blip r:embed="rId4"/>
                <a:stretch>
                  <a:fillRect l="-2180" t="-4717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C008ABA-E4FB-DA7E-1DB0-6624FD0FB57C}"/>
              </a:ext>
            </a:extLst>
          </p:cNvPr>
          <p:cNvSpPr txBox="1"/>
          <p:nvPr/>
        </p:nvSpPr>
        <p:spPr>
          <a:xfrm>
            <a:off x="760535" y="1380919"/>
            <a:ext cx="776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渲染方程，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7BC62B-F33F-E27B-D8D5-999059FE79C4}"/>
                  </a:ext>
                </a:extLst>
              </p:cNvPr>
              <p:cNvSpPr txBox="1"/>
              <p:nvPr/>
            </p:nvSpPr>
            <p:spPr>
              <a:xfrm>
                <a:off x="602274" y="2866293"/>
                <a:ext cx="4198327" cy="212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我们的目标是求解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/>
                  <a:t>，但是存在两问题：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怎么在半球面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/>
                  <a:t>上做曲面积分？</a:t>
                </a:r>
                <a:endParaRPr lang="en-US" altLang="zh-CN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/>
                  <a:t>同时存在于等式的两端，这是一个积分方程</a:t>
                </a: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57BC62B-F33F-E27B-D8D5-999059FE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74" y="2866293"/>
                <a:ext cx="4198327" cy="2122697"/>
              </a:xfrm>
              <a:prstGeom prst="rect">
                <a:avLst/>
              </a:prstGeom>
              <a:blipFill>
                <a:blip r:embed="rId5"/>
                <a:stretch>
                  <a:fillRect l="-1306" r="-581" b="-3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17061B0F-DDFE-3D6A-7C38-42A513B29B2E}"/>
              </a:ext>
            </a:extLst>
          </p:cNvPr>
          <p:cNvSpPr txBox="1"/>
          <p:nvPr/>
        </p:nvSpPr>
        <p:spPr>
          <a:xfrm>
            <a:off x="602273" y="5477081"/>
            <a:ext cx="419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解决方案：蒙特卡罗积分和路径追踪</a:t>
            </a:r>
          </a:p>
        </p:txBody>
      </p:sp>
    </p:spTree>
    <p:extLst>
      <p:ext uri="{BB962C8B-B14F-4D97-AF65-F5344CB8AC3E}">
        <p14:creationId xmlns:p14="http://schemas.microsoft.com/office/powerpoint/2010/main" val="270669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蒙特卡罗积分</a:t>
            </a:r>
            <a:endParaRPr lang="en-US" altLang="zh-CN" sz="2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5C0DB87-EF1F-318E-61B6-0DA743290F59}"/>
              </a:ext>
            </a:extLst>
          </p:cNvPr>
          <p:cNvSpPr txBox="1"/>
          <p:nvPr/>
        </p:nvSpPr>
        <p:spPr>
          <a:xfrm>
            <a:off x="175847" y="1020547"/>
            <a:ext cx="812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蒙特卡罗积分是一种用概率方法求积分近似值的方法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7FCBFF-6AA3-69FF-87CC-EEC24939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81" y="2154105"/>
            <a:ext cx="4724818" cy="3116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321D9C-8ACD-7444-64A0-06845C0707B1}"/>
                  </a:ext>
                </a:extLst>
              </p:cNvPr>
              <p:cNvSpPr txBox="1"/>
              <p:nvPr/>
            </p:nvSpPr>
            <p:spPr>
              <a:xfrm>
                <a:off x="4900665" y="2314409"/>
                <a:ext cx="3824654" cy="114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b="0" dirty="0"/>
              </a:p>
              <a:p>
                <a:pPr algn="ctr"/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b="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F321D9C-8ACD-7444-64A0-06845C070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665" y="2314409"/>
                <a:ext cx="3824654" cy="1148263"/>
              </a:xfrm>
              <a:prstGeom prst="rect">
                <a:avLst/>
              </a:prstGeom>
              <a:blipFill>
                <a:blip r:embed="rId3"/>
                <a:stretch>
                  <a:fillRect b="-7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00451-68A4-8A94-616F-B00E41F7C850}"/>
                  </a:ext>
                </a:extLst>
              </p:cNvPr>
              <p:cNvSpPr txBox="1"/>
              <p:nvPr/>
            </p:nvSpPr>
            <p:spPr>
              <a:xfrm>
                <a:off x="3921371" y="4312226"/>
                <a:ext cx="5934806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00451-68A4-8A94-616F-B00E41F7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371" y="4312226"/>
                <a:ext cx="5934806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6B7E4FE1-38F8-52CD-C31E-539157B1F7E9}"/>
              </a:ext>
            </a:extLst>
          </p:cNvPr>
          <p:cNvSpPr txBox="1"/>
          <p:nvPr/>
        </p:nvSpPr>
        <p:spPr>
          <a:xfrm>
            <a:off x="804811" y="5270587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9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蒙特卡罗积分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AAFEB-FB71-DFF6-BD96-6E0A675D545C}"/>
                  </a:ext>
                </a:extLst>
              </p:cNvPr>
              <p:cNvSpPr txBox="1"/>
              <p:nvPr/>
            </p:nvSpPr>
            <p:spPr>
              <a:xfrm>
                <a:off x="244888" y="1465354"/>
                <a:ext cx="60167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从概率理解，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服从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dirty="0"/>
                  <a:t>上的均匀分布，概率密度</a:t>
                </a:r>
                <a:r>
                  <a:rPr lang="en-US" altLang="zh-CN" dirty="0"/>
                  <a:t>(pdf)</a:t>
                </a:r>
                <a:r>
                  <a:rPr lang="zh-CN" altLang="en-US" dirty="0"/>
                  <a:t>是</a:t>
                </a:r>
                <a:endParaRPr lang="en-US" altLang="zh-CN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8AAFEB-FB71-DFF6-BD96-6E0A675D5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8" y="1465354"/>
                <a:ext cx="6016783" cy="369332"/>
              </a:xfrm>
              <a:prstGeom prst="rect">
                <a:avLst/>
              </a:prstGeom>
              <a:blipFill>
                <a:blip r:embed="rId3"/>
                <a:stretch>
                  <a:fillRect l="-81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FBA8A0-C6C4-366E-15D5-DCC83CCED616}"/>
                  </a:ext>
                </a:extLst>
              </p:cNvPr>
              <p:cNvSpPr txBox="1"/>
              <p:nvPr/>
            </p:nvSpPr>
            <p:spPr>
              <a:xfrm>
                <a:off x="6261672" y="1175144"/>
                <a:ext cx="277552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其他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7FBA8A0-C6C4-366E-15D5-DCC83CCED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672" y="1175144"/>
                <a:ext cx="2775520" cy="976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00451-68A4-8A94-616F-B00E41F7C850}"/>
                  </a:ext>
                </a:extLst>
              </p:cNvPr>
              <p:cNvSpPr txBox="1"/>
              <p:nvPr/>
            </p:nvSpPr>
            <p:spPr>
              <a:xfrm>
                <a:off x="-227050" y="2453649"/>
                <a:ext cx="5934806" cy="871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DB00451-68A4-8A94-616F-B00E41F7C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050" y="2453649"/>
                <a:ext cx="5934806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BEE25CD-F944-B15D-10AA-806B0C9EDCF8}"/>
                  </a:ext>
                </a:extLst>
              </p:cNvPr>
              <p:cNvSpPr txBox="1"/>
              <p:nvPr/>
            </p:nvSpPr>
            <p:spPr>
              <a:xfrm>
                <a:off x="130588" y="3620710"/>
                <a:ext cx="7720942" cy="1261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（大数定律）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en-US" dirty="0"/>
                  <a:t>独立同分布，数学期望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BEE25CD-F944-B15D-10AA-806B0C9ED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88" y="3620710"/>
                <a:ext cx="7720942" cy="1261051"/>
              </a:xfrm>
              <a:prstGeom prst="rect">
                <a:avLst/>
              </a:prstGeom>
              <a:blipFill>
                <a:blip r:embed="rId6"/>
                <a:stretch>
                  <a:fillRect l="-631" t="-2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96F843-4502-7C8C-53F0-3E13DAEB67ED}"/>
                  </a:ext>
                </a:extLst>
              </p:cNvPr>
              <p:cNvSpPr txBox="1"/>
              <p:nvPr/>
            </p:nvSpPr>
            <p:spPr>
              <a:xfrm>
                <a:off x="-227050" y="4942206"/>
                <a:ext cx="7965831" cy="729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1/(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396F843-4502-7C8C-53F0-3E13DAEB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7050" y="4942206"/>
                <a:ext cx="7965831" cy="729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B28C1F-5733-6FC3-6356-C42CBF615B96}"/>
                  </a:ext>
                </a:extLst>
              </p:cNvPr>
              <p:cNvSpPr txBox="1"/>
              <p:nvPr/>
            </p:nvSpPr>
            <p:spPr>
              <a:xfrm>
                <a:off x="353242" y="5844716"/>
                <a:ext cx="4774222" cy="541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dirty="0"/>
                  <a:t>于是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r>
                  <a:rPr lang="zh-CN" altLang="en-US" dirty="0"/>
                  <a:t>收敛于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FB28C1F-5733-6FC3-6356-C42CBF615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242" y="5844716"/>
                <a:ext cx="4774222" cy="541174"/>
              </a:xfrm>
              <a:prstGeom prst="rect">
                <a:avLst/>
              </a:prstGeom>
              <a:blipFill>
                <a:blip r:embed="rId8"/>
                <a:stretch>
                  <a:fillRect l="-1149" t="-87640" b="-135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93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蒙特卡罗积分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CE8D3B-3AC1-BEED-32DC-12CC72A86225}"/>
              </a:ext>
            </a:extLst>
          </p:cNvPr>
          <p:cNvSpPr txBox="1"/>
          <p:nvPr/>
        </p:nvSpPr>
        <p:spPr>
          <a:xfrm>
            <a:off x="351692" y="1088859"/>
            <a:ext cx="608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用蒙特卡罗积分求解渲染方程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DA36103-4B1C-1781-C8D3-A7F43752AEFA}"/>
                  </a:ext>
                </a:extLst>
              </p:cNvPr>
              <p:cNvSpPr txBox="1"/>
              <p:nvPr/>
            </p:nvSpPr>
            <p:spPr>
              <a:xfrm>
                <a:off x="105507" y="1449505"/>
                <a:ext cx="8335108" cy="871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altLang="zh-CN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altLang="zh-CN" b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  <m:d>
                                <m:dPr>
                                  <m:ctrlP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</a:rPr>
                                        <m:t>𝐥</m:t>
                                      </m:r>
                                    </m:e>
                                    <m:sub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DA36103-4B1C-1781-C8D3-A7F43752A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07" y="1449505"/>
                <a:ext cx="8335108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8CE5746-6362-8856-9CE0-144868D1D1AD}"/>
                  </a:ext>
                </a:extLst>
              </p:cNvPr>
              <p:cNvSpPr txBox="1"/>
              <p:nvPr/>
            </p:nvSpPr>
            <p:spPr>
              <a:xfrm>
                <a:off x="351692" y="2320769"/>
                <a:ext cx="633046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服从半球面上的某个分布，概率密度函数是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𝑝𝑑𝑓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8CE5746-6362-8856-9CE0-144868D1D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92" y="2320769"/>
                <a:ext cx="6330462" cy="369332"/>
              </a:xfrm>
              <a:prstGeom prst="rect">
                <a:avLst/>
              </a:prstGeom>
              <a:blipFill>
                <a:blip r:embed="rId3"/>
                <a:stretch>
                  <a:fillRect l="-86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58647D4-3CC9-4113-B251-D6D03058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39" y="3998132"/>
            <a:ext cx="4903616" cy="25730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1BFDDB1-D10E-2801-D85D-8B4C86DBF17B}"/>
              </a:ext>
            </a:extLst>
          </p:cNvPr>
          <p:cNvSpPr txBox="1"/>
          <p:nvPr/>
        </p:nvSpPr>
        <p:spPr>
          <a:xfrm>
            <a:off x="290146" y="4389126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每条光线每弹射一次，都要产生</a:t>
            </a:r>
            <a:r>
              <a:rPr lang="en-US" altLang="zh-CN" dirty="0"/>
              <a:t>N</a:t>
            </a:r>
            <a:r>
              <a:rPr lang="zh-CN" altLang="en-US" dirty="0"/>
              <a:t>条光线，会导致指数增长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既然如此，那么让每次弹射只发射一条光线，即令</a:t>
            </a:r>
            <a:r>
              <a:rPr lang="en-US" altLang="zh-CN" dirty="0"/>
              <a:t>N=1</a:t>
            </a:r>
            <a:r>
              <a:rPr lang="zh-CN" altLang="en-US" dirty="0"/>
              <a:t>，这就是</a:t>
            </a:r>
            <a:r>
              <a:rPr lang="zh-CN" altLang="en-US" b="1" dirty="0"/>
              <a:t>路径追踪</a:t>
            </a:r>
            <a:endParaRPr lang="en-US" altLang="zh-CN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EB377C6-9196-A4B5-42A0-D1CE6D0C5140}"/>
              </a:ext>
            </a:extLst>
          </p:cNvPr>
          <p:cNvSpPr txBox="1"/>
          <p:nvPr/>
        </p:nvSpPr>
        <p:spPr>
          <a:xfrm>
            <a:off x="7476343" y="6198861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GAMES 101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7BB064-EC98-EFA5-A132-61E33E2562DF}"/>
                  </a:ext>
                </a:extLst>
              </p:cNvPr>
              <p:cNvSpPr txBox="1"/>
              <p:nvPr/>
            </p:nvSpPr>
            <p:spPr>
              <a:xfrm>
                <a:off x="457200" y="2831123"/>
                <a:ext cx="8115300" cy="65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zh-CN" altLang="en-US" dirty="0"/>
                  <a:t>时需要递归计算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我们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弹射</m:t>
                    </m:r>
                  </m:oMath>
                </a14:m>
                <a:r>
                  <a:rPr lang="zh-CN" altLang="en-US" dirty="0"/>
                  <a:t>起点在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zh-CN" altLang="en-US" dirty="0"/>
                  <a:t>，方向为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𝐥</m:t>
                    </m:r>
                  </m:oMath>
                </a14:m>
                <a:r>
                  <a:rPr lang="zh-CN" altLang="en-US" dirty="0"/>
                  <a:t>的光线，在光线交点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处递归计算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17BB064-EC98-EFA5-A132-61E33E25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31123"/>
                <a:ext cx="8115300" cy="656655"/>
              </a:xfrm>
              <a:prstGeom prst="rect">
                <a:avLst/>
              </a:prstGeom>
              <a:blipFill>
                <a:blip r:embed="rId5"/>
                <a:stretch>
                  <a:fillRect l="-601" t="-4630" r="-601" b="-12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0267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引言</a:t>
            </a:r>
            <a:endParaRPr lang="en-US" altLang="zh-CN" sz="2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005226-6C31-32DB-7C17-22A83B932267}"/>
              </a:ext>
            </a:extLst>
          </p:cNvPr>
          <p:cNvSpPr txBox="1"/>
          <p:nvPr/>
        </p:nvSpPr>
        <p:spPr>
          <a:xfrm>
            <a:off x="765868" y="3660240"/>
            <a:ext cx="7612264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什么是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rendering</a:t>
            </a: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？</a:t>
            </a:r>
            <a:endParaRPr lang="en-US" altLang="zh-CN" dirty="0">
              <a:latin typeface="+mj-ea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Fundamentally, rendering is a process that takes as its input a set of objects and produces as its output an array of pixels.</a:t>
            </a:r>
            <a:r>
              <a:rPr lang="en-US" altLang="zh-CN" baseline="50000" dirty="0">
                <a:latin typeface="+mj-ea"/>
                <a:ea typeface="+mj-ea"/>
                <a:cs typeface="Times New Roman" panose="02020603050405020304" pitchFamily="18" charset="0"/>
              </a:rPr>
              <a:t> [*]</a:t>
            </a:r>
            <a:endParaRPr lang="zh-CN" altLang="en-US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8ADB39-27FA-0A49-0EB2-97017DFD38CE}"/>
              </a:ext>
            </a:extLst>
          </p:cNvPr>
          <p:cNvSpPr txBox="1"/>
          <p:nvPr/>
        </p:nvSpPr>
        <p:spPr>
          <a:xfrm>
            <a:off x="765868" y="1629508"/>
            <a:ext cx="7806632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j-ea"/>
                <a:ea typeface="+mj-ea"/>
                <a:cs typeface="Times New Roman" panose="02020603050405020304" pitchFamily="18" charset="0"/>
              </a:rPr>
              <a:t>什么是光线追踪？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One of the basic tasks of computer graphics is </a:t>
            </a:r>
            <a:r>
              <a:rPr lang="en-US" altLang="zh-CN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rendering</a:t>
            </a:r>
            <a:r>
              <a:rPr lang="en-US" altLang="zh-CN" dirty="0">
                <a:latin typeface="+mj-ea"/>
                <a:ea typeface="+mj-ea"/>
                <a:cs typeface="Times New Roman" panose="02020603050405020304" pitchFamily="18" charset="0"/>
              </a:rPr>
              <a:t>. Ray tracing is an algorithm for making renderings of 3D scenes.</a:t>
            </a:r>
            <a:r>
              <a:rPr lang="en-US" altLang="zh-CN" baseline="50000" dirty="0">
                <a:latin typeface="+mj-ea"/>
                <a:ea typeface="+mj-ea"/>
                <a:cs typeface="Times New Roman" panose="02020603050405020304" pitchFamily="18" charset="0"/>
              </a:rPr>
              <a:t>[*]</a:t>
            </a:r>
            <a:endParaRPr lang="zh-CN" altLang="en-US" baseline="5000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B7FC33-3203-C0CB-F652-54BD16C8F0C2}"/>
              </a:ext>
            </a:extLst>
          </p:cNvPr>
          <p:cNvSpPr txBox="1"/>
          <p:nvPr/>
        </p:nvSpPr>
        <p:spPr>
          <a:xfrm>
            <a:off x="5748407" y="5911105"/>
            <a:ext cx="3952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zh-CN" alt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引用自</a:t>
            </a:r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 Fundamentals of  Computer Graphic, 4</a:t>
            </a:r>
            <a:r>
              <a:rPr lang="en-US" altLang="zh-CN" sz="10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endParaRPr lang="zh-CN" altLang="en-US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78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路径追踪</a:t>
            </a: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0CE2C7-B020-960C-749B-671CE50A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68" y="1001091"/>
            <a:ext cx="4602540" cy="23448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56445B-BD11-1FB1-1A1B-1D42306D8086}"/>
              </a:ext>
            </a:extLst>
          </p:cNvPr>
          <p:cNvSpPr txBox="1"/>
          <p:nvPr/>
        </p:nvSpPr>
        <p:spPr>
          <a:xfrm>
            <a:off x="4149004" y="3225368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8947E6-E437-BE6C-2C90-37AEF949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68" y="3632516"/>
            <a:ext cx="555385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7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路径追踪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CB400E-6C68-95E1-1B58-7503DBA54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1" y="3749878"/>
            <a:ext cx="2822332" cy="28223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73E836C-4242-06CC-A639-4B49258CA76E}"/>
              </a:ext>
            </a:extLst>
          </p:cNvPr>
          <p:cNvSpPr txBox="1"/>
          <p:nvPr/>
        </p:nvSpPr>
        <p:spPr>
          <a:xfrm>
            <a:off x="1054110" y="6581001"/>
            <a:ext cx="1478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spp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= 10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A62790-0B9C-3EFB-EA83-7E459D22F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32" y="3754316"/>
            <a:ext cx="2818420" cy="28184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760E76-8814-40F9-836D-CED7E8DFDC2B}"/>
              </a:ext>
            </a:extLst>
          </p:cNvPr>
          <p:cNvSpPr txBox="1"/>
          <p:nvPr/>
        </p:nvSpPr>
        <p:spPr>
          <a:xfrm>
            <a:off x="4028841" y="6557553"/>
            <a:ext cx="1478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spp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= 100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54CB67A-6F69-CBFD-A83C-564536F54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3171" y="3739133"/>
            <a:ext cx="2818420" cy="28184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EA64DA-63A0-5CAA-9C73-F100D2652475}"/>
              </a:ext>
            </a:extLst>
          </p:cNvPr>
          <p:cNvSpPr txBox="1"/>
          <p:nvPr/>
        </p:nvSpPr>
        <p:spPr>
          <a:xfrm>
            <a:off x="6843344" y="6581000"/>
            <a:ext cx="1478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spp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 = 1000</a:t>
            </a:r>
            <a:endParaRPr lang="zh-CN" alt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88BB8D4-3DEA-ED48-4BC9-B49617EAF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14" y="1132955"/>
            <a:ext cx="5534797" cy="220058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E541F0C-EFEE-177B-3238-C14CD367B1AB}"/>
              </a:ext>
            </a:extLst>
          </p:cNvPr>
          <p:cNvSpPr txBox="1"/>
          <p:nvPr/>
        </p:nvSpPr>
        <p:spPr>
          <a:xfrm>
            <a:off x="5913192" y="1772559"/>
            <a:ext cx="333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改善噪声最简单的途径：每个像素多发射几条光线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5058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关于</a:t>
            </a:r>
            <a:endParaRPr lang="en-US" altLang="zh-CN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275DF6-4BB4-0408-C345-F6E066DD48F3}"/>
              </a:ext>
            </a:extLst>
          </p:cNvPr>
          <p:cNvSpPr txBox="1"/>
          <p:nvPr/>
        </p:nvSpPr>
        <p:spPr>
          <a:xfrm>
            <a:off x="782513" y="1958607"/>
            <a:ext cx="688437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获取代码和</a:t>
            </a:r>
            <a:r>
              <a:rPr lang="en-US" altLang="zh-CN" sz="2400" dirty="0"/>
              <a:t>ppt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hlinkClick r:id="rId2"/>
              </a:rPr>
              <a:t>https://github.com/pumpkinblade/Raytracing</a:t>
            </a: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5F85D5-424B-103A-D5A6-308B95768C23}"/>
              </a:ext>
            </a:extLst>
          </p:cNvPr>
          <p:cNvSpPr txBox="1"/>
          <p:nvPr/>
        </p:nvSpPr>
        <p:spPr>
          <a:xfrm>
            <a:off x="782513" y="3374379"/>
            <a:ext cx="8282355" cy="2902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参考：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GAMES101 </a:t>
            </a:r>
            <a:r>
              <a:rPr lang="en-US" altLang="zh-CN" sz="2000" dirty="0">
                <a:hlinkClick r:id="rId3"/>
              </a:rPr>
              <a:t>https://sites.cs.ucsb.edu/~lingqi/teaching/games101.html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CMU 15-462/662 </a:t>
            </a:r>
            <a:r>
              <a:rPr lang="en-US" altLang="zh-CN" sz="2000" dirty="0">
                <a:hlinkClick r:id="rId4"/>
              </a:rPr>
              <a:t>http://15462.courses.cs.cmu.edu/fall2020/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Ray Tracing in One Weekend Series </a:t>
            </a:r>
            <a:r>
              <a:rPr lang="en-US" altLang="zh-CN" sz="2000" dirty="0">
                <a:hlinkClick r:id="rId5"/>
              </a:rPr>
              <a:t>https://raytracing.github.io/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/>
              <a:t>Fundamental of Computer Graphic, 4</a:t>
            </a:r>
            <a:r>
              <a:rPr lang="en-US" altLang="zh-CN" sz="2000" baseline="30000" dirty="0"/>
              <a:t>th</a:t>
            </a:r>
            <a:r>
              <a:rPr lang="en-US" altLang="zh-CN" sz="2000" dirty="0"/>
              <a:t> edition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83514C-2904-C73D-31CC-4BB0836AA28C}"/>
              </a:ext>
            </a:extLst>
          </p:cNvPr>
          <p:cNvSpPr txBox="1"/>
          <p:nvPr/>
        </p:nvSpPr>
        <p:spPr>
          <a:xfrm>
            <a:off x="782513" y="1254367"/>
            <a:ext cx="7807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还有很多没有</a:t>
            </a:r>
            <a:r>
              <a:rPr lang="en-US" altLang="zh-CN" sz="1600" dirty="0"/>
              <a:t>cover</a:t>
            </a:r>
            <a:r>
              <a:rPr lang="zh-CN" altLang="en-US" sz="1600" dirty="0"/>
              <a:t>到的点：</a:t>
            </a:r>
            <a:r>
              <a:rPr lang="en-US" altLang="zh-CN" sz="1600" dirty="0"/>
              <a:t>BVH</a:t>
            </a:r>
            <a:r>
              <a:rPr lang="zh-CN" altLang="en-US" sz="1600" dirty="0"/>
              <a:t>、辐射度量学、重要性采样、</a:t>
            </a:r>
            <a:r>
              <a:rPr lang="en-US" altLang="zh-CN" sz="16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28650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1575" y="285750"/>
            <a:ext cx="8600850" cy="628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3248562" y="1985519"/>
            <a:ext cx="2646878" cy="9085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800" dirty="0">
                <a:solidFill>
                  <a:schemeClr val="bg1"/>
                </a:solidFill>
                <a:latin typeface="+mn-ea"/>
              </a:rPr>
              <a:t>感谢观看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606C43-8D56-EDFE-B2A8-8993111D8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543" y="3160990"/>
            <a:ext cx="2156914" cy="20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2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图像的格式</a:t>
            </a:r>
            <a:endParaRPr lang="en-US" altLang="zh-CN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8FAD93-DE96-9C33-283B-2621FE70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74" y="1443237"/>
            <a:ext cx="2043340" cy="1898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08276F9-3DC9-13DF-2431-755AFC266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0" y="1139334"/>
            <a:ext cx="2575800" cy="25758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F894D9-0E0C-7153-5AA3-7038333D7462}"/>
              </a:ext>
            </a:extLst>
          </p:cNvPr>
          <p:cNvSpPr txBox="1"/>
          <p:nvPr/>
        </p:nvSpPr>
        <p:spPr>
          <a:xfrm>
            <a:off x="5906668" y="1904185"/>
            <a:ext cx="2708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图像（位图）是由像素组成的一个二维的数组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AC4853-6144-0F79-2D09-A4FEC709E307}"/>
              </a:ext>
            </a:extLst>
          </p:cNvPr>
          <p:cNvSpPr txBox="1"/>
          <p:nvPr/>
        </p:nvSpPr>
        <p:spPr>
          <a:xfrm>
            <a:off x="529302" y="4269690"/>
            <a:ext cx="52085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一般，每个像素有</a:t>
            </a:r>
            <a:r>
              <a:rPr lang="en-US" altLang="zh-CN" dirty="0"/>
              <a:t>RGB</a:t>
            </a:r>
            <a:r>
              <a:rPr lang="zh-CN" altLang="en-US" dirty="0"/>
              <a:t>三个分量。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在图像文件中，每个像素分量用</a:t>
            </a:r>
            <a:r>
              <a:rPr lang="en-US" altLang="zh-CN" dirty="0"/>
              <a:t>8</a:t>
            </a:r>
            <a:r>
              <a:rPr lang="zh-CN" altLang="en-US" dirty="0"/>
              <a:t>位无符号数表示，范围</a:t>
            </a:r>
            <a:r>
              <a:rPr lang="en-US" altLang="zh-CN" dirty="0"/>
              <a:t>0~255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在计算时，每个像素分量则由浮点数表示，范围</a:t>
            </a:r>
            <a:r>
              <a:rPr lang="en-US" altLang="zh-CN" dirty="0"/>
              <a:t>0.0~1.0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AF5EA7C-4A18-35E1-577D-17A42B2DEC3C}"/>
              </a:ext>
            </a:extLst>
          </p:cNvPr>
          <p:cNvSpPr/>
          <p:nvPr/>
        </p:nvSpPr>
        <p:spPr>
          <a:xfrm>
            <a:off x="1264920" y="2175510"/>
            <a:ext cx="259080" cy="243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6256A27-8A4C-DB0B-9DB7-9E0811728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642" y="3715134"/>
            <a:ext cx="2372056" cy="23720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80217AC-E1FC-806D-0612-68D6AED9B25D}"/>
              </a:ext>
            </a:extLst>
          </p:cNvPr>
          <p:cNvSpPr txBox="1"/>
          <p:nvPr/>
        </p:nvSpPr>
        <p:spPr>
          <a:xfrm>
            <a:off x="6513338" y="6087190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Fundamentals of  Computer Graphic, 4th edition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376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在计算机中表示图形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8A489A-8AF6-D4C3-8080-6555741B1C62}"/>
                  </a:ext>
                </a:extLst>
              </p:cNvPr>
              <p:cNvSpPr txBox="1"/>
              <p:nvPr/>
            </p:nvSpPr>
            <p:spPr>
              <a:xfrm>
                <a:off x="633044" y="1681337"/>
                <a:ext cx="35345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隐式方程：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88A489A-8AF6-D4C3-8080-6555741B1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4" y="1681337"/>
                <a:ext cx="3534509" cy="369332"/>
              </a:xfrm>
              <a:prstGeom prst="rect">
                <a:avLst/>
              </a:prstGeom>
              <a:blipFill>
                <a:blip r:embed="rId2"/>
                <a:stretch>
                  <a:fillRect l="-155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612FB2-98FA-D5F4-9792-F2E93FEAADB6}"/>
                  </a:ext>
                </a:extLst>
              </p:cNvPr>
              <p:cNvSpPr txBox="1"/>
              <p:nvPr/>
            </p:nvSpPr>
            <p:spPr>
              <a:xfrm>
                <a:off x="634191" y="2176223"/>
                <a:ext cx="4563209" cy="976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参数方程：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func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func>
                                    <m:func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&amp;0≤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&lt;2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3612FB2-98FA-D5F4-9792-F2E93FEAA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91" y="2176223"/>
                <a:ext cx="4563209" cy="976614"/>
              </a:xfrm>
              <a:prstGeom prst="rect">
                <a:avLst/>
              </a:prstGeom>
              <a:blipFill>
                <a:blip r:embed="rId3"/>
                <a:stretch>
                  <a:fillRect l="-1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11E4549F-852D-8F6E-F2DC-9C584632E5DC}"/>
              </a:ext>
            </a:extLst>
          </p:cNvPr>
          <p:cNvSpPr txBox="1"/>
          <p:nvPr/>
        </p:nvSpPr>
        <p:spPr>
          <a:xfrm>
            <a:off x="633045" y="1182510"/>
            <a:ext cx="378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例：如何表示</a:t>
            </a:r>
            <a:r>
              <a:rPr lang="zh-CN" altLang="en-US"/>
              <a:t>原点处单位球面</a:t>
            </a:r>
            <a:r>
              <a:rPr lang="zh-CN" altLang="en-US" dirty="0"/>
              <a:t>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83361AB-794F-8934-2BE7-3928B11F4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231" y="157430"/>
            <a:ext cx="2085007" cy="20319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F1E6E0-58FE-94A0-3997-AE148CC2C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44" y="3234949"/>
            <a:ext cx="3122012" cy="30476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DC8AE5-125E-F875-3014-EE777DD2A2C1}"/>
              </a:ext>
            </a:extLst>
          </p:cNvPr>
          <p:cNvSpPr txBox="1"/>
          <p:nvPr/>
        </p:nvSpPr>
        <p:spPr>
          <a:xfrm>
            <a:off x="1843538" y="6282628"/>
            <a:ext cx="72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点云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C0B819-53D4-78C6-8E35-53554AF7B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231" y="3002526"/>
            <a:ext cx="3191607" cy="29472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01A7EAD-5822-F1DB-5CE8-CDF44FE1A1EB}"/>
              </a:ext>
            </a:extLst>
          </p:cNvPr>
          <p:cNvSpPr txBox="1"/>
          <p:nvPr/>
        </p:nvSpPr>
        <p:spPr>
          <a:xfrm>
            <a:off x="6350243" y="6099010"/>
            <a:ext cx="13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三角形网格</a:t>
            </a:r>
          </a:p>
        </p:txBody>
      </p:sp>
    </p:spTree>
    <p:extLst>
      <p:ext uri="{BB962C8B-B14F-4D97-AF65-F5344CB8AC3E}">
        <p14:creationId xmlns:p14="http://schemas.microsoft.com/office/powerpoint/2010/main" val="39375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Rasterizing</a:t>
            </a:r>
            <a:r>
              <a:rPr lang="zh-CN" altLang="en-US" sz="2800" dirty="0"/>
              <a:t> </a:t>
            </a:r>
            <a:r>
              <a:rPr lang="en-US" altLang="zh-CN" sz="2800" dirty="0"/>
              <a:t>vs. Raytracing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0693A8-51C7-5509-6166-1A342D436F6A}"/>
              </a:ext>
            </a:extLst>
          </p:cNvPr>
          <p:cNvSpPr txBox="1"/>
          <p:nvPr/>
        </p:nvSpPr>
        <p:spPr>
          <a:xfrm>
            <a:off x="6603801" y="6332211"/>
            <a:ext cx="1485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CMU 15-462/662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F27703-A225-9E1C-BCB0-6A087D8B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01" y="3316424"/>
            <a:ext cx="6458197" cy="3002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14C294-707A-A199-846C-F80EE9967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32" y="1242459"/>
            <a:ext cx="4135767" cy="2073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737D37-5ED5-8E3D-29A5-E4527BF5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45" y="1036607"/>
            <a:ext cx="3338756" cy="213189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253CC86-C2FA-C593-0144-29204E553AD2}"/>
              </a:ext>
            </a:extLst>
          </p:cNvPr>
          <p:cNvSpPr txBox="1"/>
          <p:nvPr/>
        </p:nvSpPr>
        <p:spPr>
          <a:xfrm>
            <a:off x="6003765" y="3100979"/>
            <a:ext cx="3952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i="1" dirty="0">
                <a:latin typeface="Arial" panose="020B0604020202020204" pitchFamily="34" charset="0"/>
                <a:cs typeface="Arial" panose="020B0604020202020204" pitchFamily="34" charset="0"/>
              </a:rPr>
              <a:t>from Fundamentals of  Computer Graphic, 4th edition</a:t>
            </a:r>
            <a:endParaRPr lang="zh-CN" altLang="en-US" sz="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3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Raytracing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29504D-2158-0B90-78B4-9D479A6B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689" y="3780456"/>
            <a:ext cx="5456441" cy="21455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FAE64A-4BD7-E353-D3E9-202E840DD99D}"/>
              </a:ext>
            </a:extLst>
          </p:cNvPr>
          <p:cNvSpPr txBox="1"/>
          <p:nvPr/>
        </p:nvSpPr>
        <p:spPr>
          <a:xfrm>
            <a:off x="286368" y="4157112"/>
            <a:ext cx="3299460" cy="2122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实现</a:t>
            </a:r>
            <a:r>
              <a:rPr lang="en-US" altLang="zh-CN" dirty="0" err="1"/>
              <a:t>Raytrcing</a:t>
            </a:r>
            <a:r>
              <a:rPr lang="zh-CN" altLang="en-US" dirty="0"/>
              <a:t>的三个步骤：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在每个像素发射出光线，即计算</a:t>
            </a:r>
            <a:r>
              <a:rPr lang="en-US" altLang="zh-CN" dirty="0"/>
              <a:t>viewing ray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求</a:t>
            </a:r>
            <a:r>
              <a:rPr lang="en-US" altLang="zh-CN" dirty="0"/>
              <a:t>viewing ray</a:t>
            </a:r>
            <a:r>
              <a:rPr lang="zh-CN" altLang="en-US" dirty="0"/>
              <a:t>与场景的交点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对相交的点着色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6584788-E8A7-E6EF-B068-3F685B44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7" y="1365037"/>
            <a:ext cx="625879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8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射线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012ABF-4136-4A47-9A3C-C0093CDB2EE9}"/>
                  </a:ext>
                </a:extLst>
              </p:cNvPr>
              <p:cNvSpPr txBox="1"/>
              <p:nvPr/>
            </p:nvSpPr>
            <p:spPr>
              <a:xfrm>
                <a:off x="906780" y="1440180"/>
                <a:ext cx="673608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Cambria Math" panose="02040503050406030204" pitchFamily="18" charset="0"/>
                  </a:rPr>
                  <a:t>射线的方程可以表示为：</a:t>
                </a:r>
                <a:endParaRPr lang="en-US" altLang="zh-CN" dirty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1012ABF-4136-4A47-9A3C-C0093CDB2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80" y="1440180"/>
                <a:ext cx="6736080" cy="1077218"/>
              </a:xfrm>
              <a:prstGeom prst="rect">
                <a:avLst/>
              </a:prstGeom>
              <a:blipFill>
                <a:blip r:embed="rId2"/>
                <a:stretch>
                  <a:fillRect l="-633" t="-2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8CD6F1-957D-86C1-24EC-712B11628D6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183507" y="2453640"/>
            <a:ext cx="1077853" cy="6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692CBF1-0E65-F29E-BFF4-7156B42B7F7D}"/>
              </a:ext>
            </a:extLst>
          </p:cNvPr>
          <p:cNvSpPr txBox="1"/>
          <p:nvPr/>
        </p:nvSpPr>
        <p:spPr>
          <a:xfrm>
            <a:off x="1364357" y="3068897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射线上的点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D74F3B7-E2E9-CB1D-6780-306BF9E5FCBB}"/>
              </a:ext>
            </a:extLst>
          </p:cNvPr>
          <p:cNvCxnSpPr>
            <a:cxnSpLocks/>
          </p:cNvCxnSpPr>
          <p:nvPr/>
        </p:nvCxnSpPr>
        <p:spPr>
          <a:xfrm flipV="1">
            <a:off x="3619500" y="2453640"/>
            <a:ext cx="0" cy="61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8C155D3-AC3B-3A1A-EDF5-904F89608E07}"/>
              </a:ext>
            </a:extLst>
          </p:cNvPr>
          <p:cNvSpPr txBox="1"/>
          <p:nvPr/>
        </p:nvSpPr>
        <p:spPr>
          <a:xfrm>
            <a:off x="2800350" y="3068897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“时间”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829E9A8-0796-75F7-987C-2298D5B4FAE6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4438650" y="2453639"/>
            <a:ext cx="205740" cy="60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192F29B-0412-3B3E-2D67-F18EB00097C4}"/>
              </a:ext>
            </a:extLst>
          </p:cNvPr>
          <p:cNvSpPr txBox="1"/>
          <p:nvPr/>
        </p:nvSpPr>
        <p:spPr>
          <a:xfrm>
            <a:off x="3825240" y="3059668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起点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5990286-4E19-94A1-D945-5C49F136D3C1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5261612" y="2444410"/>
            <a:ext cx="701038" cy="624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BC5A994-DCDB-CFD6-5667-FFAC2AE13785}"/>
              </a:ext>
            </a:extLst>
          </p:cNvPr>
          <p:cNvSpPr txBox="1"/>
          <p:nvPr/>
        </p:nvSpPr>
        <p:spPr>
          <a:xfrm>
            <a:off x="5143500" y="3068897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方向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7340227-D94C-BCE7-4DF3-537BC8CEE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290" y="4082356"/>
            <a:ext cx="436305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77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Viewing Ray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0369F0-1491-3832-8F39-09788195C61D}"/>
              </a:ext>
            </a:extLst>
          </p:cNvPr>
          <p:cNvSpPr txBox="1"/>
          <p:nvPr/>
        </p:nvSpPr>
        <p:spPr>
          <a:xfrm>
            <a:off x="396240" y="1120140"/>
            <a:ext cx="72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如何发射出射线？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13100-188C-3E30-2944-28D95F408F80}"/>
                  </a:ext>
                </a:extLst>
              </p:cNvPr>
              <p:cNvSpPr txBox="1"/>
              <p:nvPr/>
            </p:nvSpPr>
            <p:spPr>
              <a:xfrm>
                <a:off x="331177" y="4410413"/>
                <a:ext cx="8732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相机的外参数：位置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r>
                  <a:rPr lang="zh-CN" altLang="en-US" dirty="0"/>
                  <a:t>、前轴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，右轴</a:t>
                </a:r>
                <a14:m>
                  <m:oMath xmlns:m="http://schemas.openxmlformats.org/officeDocument/2006/math"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zh-CN" altLang="en-US" dirty="0"/>
                  <a:t>，上轴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altLang="zh-CN" b="1" dirty="0"/>
              </a:p>
              <a:p>
                <a:r>
                  <a:rPr lang="zh-CN" altLang="en-US" dirty="0"/>
                  <a:t>相机的内参数：</a:t>
                </a:r>
                <a:r>
                  <a:rPr lang="en-US" altLang="zh-CN" dirty="0"/>
                  <a:t>FovY: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dirty="0"/>
                  <a:t>（用于计算焦距），</a:t>
                </a:r>
                <a:r>
                  <a:rPr lang="en-US" altLang="zh-CN" dirty="0"/>
                  <a:t> Aspect Ratio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dirty="0"/>
                  <a:t>（图片的宽高比）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FB13100-188C-3E30-2944-28D95F408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77" y="4410413"/>
                <a:ext cx="8732520" cy="646331"/>
              </a:xfrm>
              <a:prstGeom prst="rect">
                <a:avLst/>
              </a:prstGeom>
              <a:blipFill>
                <a:blip r:embed="rId3"/>
                <a:stretch>
                  <a:fillRect l="-558" t="-4673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2907A45-CF4D-A2D2-AFFF-B4596C32BC28}"/>
                  </a:ext>
                </a:extLst>
              </p:cNvPr>
              <p:cNvSpPr txBox="1"/>
              <p:nvPr/>
            </p:nvSpPr>
            <p:spPr>
              <a:xfrm>
                <a:off x="331177" y="5276195"/>
                <a:ext cx="8732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图像上位置为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的像素可以计算出</a:t>
                </a:r>
                <a:r>
                  <a:rPr lang="en-US" altLang="zh-CN" dirty="0" err="1"/>
                  <a:t>uv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𝑤𝑖𝑑𝑡h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h𝑒𝑖𝑔h𝑡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2907A45-CF4D-A2D2-AFFF-B4596C32B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77" y="5276195"/>
                <a:ext cx="8732520" cy="369332"/>
              </a:xfrm>
              <a:prstGeom prst="rect">
                <a:avLst/>
              </a:prstGeom>
              <a:blipFill>
                <a:blip r:embed="rId4"/>
                <a:stretch>
                  <a:fillRect l="-55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B62071D-BE6E-774E-CB52-9CB3BEB64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88" y="1644723"/>
            <a:ext cx="3559062" cy="2630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FC3CB6-EBA6-0B52-2064-253E5FAF2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731" y="1624822"/>
            <a:ext cx="5802923" cy="2321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CC943B-04B8-357A-6D1C-A1153895E580}"/>
                  </a:ext>
                </a:extLst>
              </p:cNvPr>
              <p:cNvSpPr txBox="1"/>
              <p:nvPr/>
            </p:nvSpPr>
            <p:spPr>
              <a:xfrm>
                <a:off x="331177" y="5737860"/>
                <a:ext cx="87325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处</m:t>
                    </m:r>
                  </m:oMath>
                </a14:m>
                <a:r>
                  <a:rPr lang="zh-CN" altLang="en-US" dirty="0"/>
                  <a:t>的</a:t>
                </a:r>
                <a:r>
                  <a:rPr lang="en-US" altLang="zh-CN" dirty="0"/>
                  <a:t>viewing ray</a:t>
                </a:r>
                <a:r>
                  <a:rPr lang="zh-CN" altLang="en-US" dirty="0"/>
                  <a:t>方向为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/2)</m:t>
                        </m:r>
                      </m:e>
                    </m:func>
                  </m:oMath>
                </a14:m>
                <a:endParaRPr lang="en-US" altLang="zh-CN" b="0" dirty="0"/>
              </a:p>
              <a:p>
                <a:r>
                  <a:rPr lang="zh-CN" altLang="en-US" dirty="0"/>
                  <a:t>起点为相机位置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𝐨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FCC943B-04B8-357A-6D1C-A1153895E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77" y="5737860"/>
                <a:ext cx="8732520" cy="646331"/>
              </a:xfrm>
              <a:prstGeom prst="rect">
                <a:avLst/>
              </a:prstGeom>
              <a:blipFill>
                <a:blip r:embed="rId7"/>
                <a:stretch>
                  <a:fillRect l="-558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04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05507" y="472110"/>
            <a:ext cx="4918000" cy="416571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三角形与射线求交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9E5952-4CB5-0450-CF94-A8542E93531E}"/>
                  </a:ext>
                </a:extLst>
              </p:cNvPr>
              <p:cNvSpPr txBox="1"/>
              <p:nvPr/>
            </p:nvSpPr>
            <p:spPr>
              <a:xfrm>
                <a:off x="5649960" y="4539722"/>
                <a:ext cx="419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顶点：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B9E5952-4CB5-0450-CF94-A8542E93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960" y="4539722"/>
                <a:ext cx="4191000" cy="369332"/>
              </a:xfrm>
              <a:prstGeom prst="rect">
                <a:avLst/>
              </a:prstGeom>
              <a:blipFill>
                <a:blip r:embed="rId2"/>
                <a:stretch>
                  <a:fillRect l="-131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F480D6C6-5EA7-691A-19AC-0D9B58B3B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4" y="3333544"/>
            <a:ext cx="3496163" cy="27816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A656BD-516F-4C34-B457-1ECC3332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94" y="1106084"/>
            <a:ext cx="4363059" cy="2010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44ED39-ABC0-3823-749B-A771B089F88D}"/>
                  </a:ext>
                </a:extLst>
              </p:cNvPr>
              <p:cNvSpPr txBox="1"/>
              <p:nvPr/>
            </p:nvSpPr>
            <p:spPr>
              <a:xfrm>
                <a:off x="4101612" y="1741780"/>
                <a:ext cx="4668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𝐫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𝐨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</a:rPr>
                        <m:t>𝐝</m:t>
                      </m:r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44ED39-ABC0-3823-749B-A771B089F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612" y="1741780"/>
                <a:ext cx="46687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015724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模板网-WWW.1PPT.COM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3725</TotalTime>
  <Words>993</Words>
  <Application>Microsoft Office PowerPoint</Application>
  <PresentationFormat>全屏显示(4:3)</PresentationFormat>
  <Paragraphs>134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Helvetica Neue</vt:lpstr>
      <vt:lpstr>微软雅黑</vt:lpstr>
      <vt:lpstr>微软雅黑 Light</vt:lpstr>
      <vt:lpstr>Arial</vt:lpstr>
      <vt:lpstr>Calibri</vt:lpstr>
      <vt:lpstr>Cambria Math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blade pumpkin</cp:lastModifiedBy>
  <cp:revision>842</cp:revision>
  <dcterms:created xsi:type="dcterms:W3CDTF">2015-11-20T05:54:28Z</dcterms:created>
  <dcterms:modified xsi:type="dcterms:W3CDTF">2022-10-16T07:29:09Z</dcterms:modified>
  <cp:category>第一PPT模板网-WWW.1PPT.COM</cp:category>
  <cp:contentStatus>第一PPT模板网-WWW.1PPT.COM</cp:contentStatus>
</cp:coreProperties>
</file>